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7" r:id="rId2"/>
    <p:sldId id="326" r:id="rId3"/>
    <p:sldId id="334" r:id="rId4"/>
    <p:sldId id="346" r:id="rId5"/>
    <p:sldId id="349" r:id="rId6"/>
    <p:sldId id="351" r:id="rId7"/>
    <p:sldId id="353" r:id="rId8"/>
    <p:sldId id="354" r:id="rId9"/>
    <p:sldId id="344" r:id="rId10"/>
    <p:sldId id="284" r:id="rId11"/>
    <p:sldId id="347" r:id="rId12"/>
    <p:sldId id="343" r:id="rId13"/>
    <p:sldId id="340" r:id="rId14"/>
    <p:sldId id="350" r:id="rId15"/>
    <p:sldId id="335" r:id="rId16"/>
    <p:sldId id="336" r:id="rId17"/>
    <p:sldId id="337" r:id="rId18"/>
    <p:sldId id="338" r:id="rId19"/>
    <p:sldId id="332" r:id="rId20"/>
    <p:sldId id="356" r:id="rId21"/>
    <p:sldId id="328" r:id="rId22"/>
    <p:sldId id="355" r:id="rId23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47EDB"/>
    <a:srgbClr val="FF9900"/>
    <a:srgbClr val="00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91" autoAdjust="0"/>
  </p:normalViewPr>
  <p:slideViewPr>
    <p:cSldViewPr>
      <p:cViewPr>
        <p:scale>
          <a:sx n="118" d="100"/>
          <a:sy n="118" d="100"/>
        </p:scale>
        <p:origin x="900" y="15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6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2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4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0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96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54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9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9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4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6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6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59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8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tif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.tif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.tif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.tif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2.tif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&#1092;&#1086;&#1082;&#1082;&#1080;&#1088;&#1086;&#1074;&#1089;&#1082;&#1080;&#1081;.&#1077;&#1082;&#1072;&#1090;&#1077;&#1088;&#1080;&#1085;&#1073;&#1091;&#1088;&#1075;.&#1088;&#1092;/" TargetMode="External"/><Relationship Id="rId4" Type="http://schemas.openxmlformats.org/officeDocument/2006/relationships/hyperlink" Target="mailto:gto_fok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gto.ru/" TargetMode="Externa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to.ru/" TargetMode="Externa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Реализация </a:t>
            </a:r>
            <a:r>
              <a:rPr lang="ru-RU" sz="1200" dirty="0">
                <a:solidFill>
                  <a:srgbClr val="002060"/>
                </a:solidFill>
              </a:rPr>
              <a:t>комплексного мероприятия </a:t>
            </a:r>
            <a:r>
              <a:rPr lang="ru-RU" sz="1200" dirty="0" smtClean="0">
                <a:solidFill>
                  <a:srgbClr val="002060"/>
                </a:solidFill>
              </a:rPr>
              <a:t>ЦТ «Кировский» 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«Нормы </a:t>
            </a:r>
            <a:r>
              <a:rPr lang="ru-RU" sz="1200" dirty="0" smtClean="0">
                <a:solidFill>
                  <a:srgbClr val="002060"/>
                </a:solidFill>
              </a:rPr>
              <a:t>ГТО»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544" y="1549241"/>
            <a:ext cx="817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-81414" y="1156368"/>
            <a:ext cx="4748659" cy="3970318"/>
            <a:chOff x="295826" y="1259148"/>
            <a:chExt cx="2834598" cy="1078292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502054" y="1259148"/>
              <a:ext cx="2628370" cy="1066596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95826" y="1456591"/>
              <a:ext cx="2084333" cy="880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742755" y="1381874"/>
            <a:ext cx="4472563" cy="6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pPr algn="ctr">
              <a:spcBef>
                <a:spcPts val="600"/>
              </a:spcBef>
            </a:pPr>
            <a:r>
              <a:rPr lang="ru-RU" sz="2200" dirty="0" smtClean="0"/>
              <a:t>Физкультурно-оздоровительный комплекс «Кировский»</a:t>
            </a:r>
          </a:p>
          <a:p>
            <a:pPr>
              <a:spcBef>
                <a:spcPts val="600"/>
              </a:spcBef>
            </a:pPr>
            <a:r>
              <a:rPr lang="ru-RU" sz="2200" dirty="0" smtClean="0"/>
              <a:t>Директор: Климанов И.В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Старший администратор: Шалабанов С.Б</a:t>
            </a:r>
          </a:p>
          <a:p>
            <a:r>
              <a:rPr lang="ru-RU" sz="2200" dirty="0" smtClean="0"/>
              <a:t>Администраторы: </a:t>
            </a:r>
          </a:p>
          <a:p>
            <a:r>
              <a:rPr lang="ru-RU" sz="2000" dirty="0" smtClean="0"/>
              <a:t>Новиков А.С., Привалов А.С.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7" name="Picture 3" descr="C:\Users\uem\Desktop\lentava_55342_1_4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41" y="4198232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ФОК Кировский\ГТО\ekaterinburg_co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64" y="4269519"/>
            <a:ext cx="1552841" cy="14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551" y="160111"/>
            <a:ext cx="4933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Центр тестирования ГТО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18" y="41499"/>
            <a:ext cx="1189356" cy="121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58" y="58312"/>
            <a:ext cx="1268178" cy="1247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39" y="78694"/>
            <a:ext cx="1219649" cy="12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ФОК «Кировский» (Высоцкого, 26)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4510515" y="1169302"/>
            <a:ext cx="441130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28121" y="1537385"/>
            <a:ext cx="4540809" cy="302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18557"/>
            <a:ext cx="441130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72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767" y="1280483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Подтягивания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Рывок гири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Сгибание и </a:t>
            </a:r>
            <a:r>
              <a:rPr lang="ru-RU" sz="2000" dirty="0">
                <a:solidFill>
                  <a:srgbClr val="002060"/>
                </a:solidFill>
              </a:rPr>
              <a:t>разгибание рук в упоре лежа на полу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Наклон вперед из положения стоя с прямыми ногами на гимнастической скамье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Прыжок в длину с места толчком двумя ногами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Стрельба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Поднимание туловища из положения лежа на спине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Виды испытаний</a:t>
            </a: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4" y="983775"/>
            <a:ext cx="3912154" cy="386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9084" y="876509"/>
            <a:ext cx="2958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ЦТ ФОК Кировский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084" y="765221"/>
            <a:ext cx="166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Схема.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9" y="1270575"/>
            <a:ext cx="6766157" cy="430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Площадка тестирования в ФОК «Кировский».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650" y="678296"/>
            <a:ext cx="166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Схема. (3</a:t>
            </a:r>
            <a:r>
              <a:rPr lang="en-US" dirty="0" smtClean="0">
                <a:solidFill>
                  <a:srgbClr val="002060"/>
                </a:solidFill>
              </a:rPr>
              <a:t>D)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5" y="1162990"/>
            <a:ext cx="4261417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Площадка тестирования в ФОК «Кировский».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15" y="354251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15" y="118089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5" y="354251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Регламент  по принятию нормативов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1710" y="1123817"/>
            <a:ext cx="711067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Испытуемые 1 группы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50 человек)прибывают в ЦТ к 9.00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Испытуемые 2 группы (до 50 человек)прибывают в ЦТ к 11.00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первом этаже организован гардероб, в котором испытуемые и представители оставляют верхнюю одежду и обувь.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втором этаже организованны раздевалки, в которых испытуемые переодеваются в спортивную форму (отдельно для юношей и девушек)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Построение на 2 этаже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Представление судей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Инструктаж по технике безопасности (под роспись)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Разделение испытуемых на группы по 10 человек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Определение порядка выполнения нормативов (распределение по этапам)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Манеж «Уралмаш» (Бакинских комиссаров, 6)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48812" y="1472304"/>
            <a:ext cx="4540809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605233" y="1195162"/>
            <a:ext cx="4123184" cy="307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3405402" y="2704777"/>
            <a:ext cx="219626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8553" y="4686040"/>
            <a:ext cx="269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100 м</a:t>
            </a:r>
          </a:p>
          <a:p>
            <a:r>
              <a:rPr lang="ru-RU" dirty="0">
                <a:solidFill>
                  <a:srgbClr val="002060"/>
                </a:solidFill>
              </a:rPr>
              <a:t>- бег 2-3 км</a:t>
            </a:r>
          </a:p>
        </p:txBody>
      </p:sp>
    </p:spTree>
    <p:extLst>
      <p:ext uri="{BB962C8B-B14F-4D97-AF65-F5344CB8AC3E}">
        <p14:creationId xmlns:p14="http://schemas.microsoft.com/office/powerpoint/2010/main" val="40187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Бассейн СК «Урал»(Комвузовская, 9)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83710" y="1472304"/>
            <a:ext cx="4471013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686120" y="1145539"/>
            <a:ext cx="4123184" cy="265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3238916" y="3478194"/>
            <a:ext cx="3137928" cy="209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8553" y="4686040"/>
            <a:ext cx="2696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-плавание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97" y="765087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Межшкольный стадион ДЮСШ «Виктория»(Новгородцева, 9а)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651533" y="1472304"/>
            <a:ext cx="3935366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5037768" y="1342754"/>
            <a:ext cx="3534157" cy="265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4177267" y="3538717"/>
            <a:ext cx="2789268" cy="209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5287" y="43980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100 м</a:t>
            </a:r>
          </a:p>
          <a:p>
            <a:r>
              <a:rPr lang="ru-RU" dirty="0">
                <a:solidFill>
                  <a:srgbClr val="002060"/>
                </a:solidFill>
              </a:rPr>
              <a:t>- бег 2-3 км</a:t>
            </a:r>
          </a:p>
          <a:p>
            <a:r>
              <a:rPr lang="ru-RU" dirty="0">
                <a:solidFill>
                  <a:srgbClr val="002060"/>
                </a:solidFill>
              </a:rPr>
              <a:t>- метание спортивного снаряда</a:t>
            </a:r>
          </a:p>
          <a:p>
            <a:r>
              <a:rPr lang="ru-RU" dirty="0">
                <a:solidFill>
                  <a:srgbClr val="002060"/>
                </a:solidFill>
              </a:rPr>
              <a:t>- прыжок в длину с разбега</a:t>
            </a:r>
          </a:p>
        </p:txBody>
      </p:sp>
    </p:spTree>
    <p:extLst>
      <p:ext uri="{BB962C8B-B14F-4D97-AF65-F5344CB8AC3E}">
        <p14:creationId xmlns:p14="http://schemas.microsoft.com/office/powerpoint/2010/main" val="29297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" y="2364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97" y="765087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Лыжная база «Кировская» (Отдыха, 111)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651533" y="1683127"/>
            <a:ext cx="3935366" cy="252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939501" y="1192641"/>
            <a:ext cx="3534157" cy="227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2861753" y="2873923"/>
            <a:ext cx="3563592" cy="2672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98859" y="4761713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на лыжах</a:t>
            </a:r>
          </a:p>
        </p:txBody>
      </p:sp>
    </p:spTree>
    <p:extLst>
      <p:ext uri="{BB962C8B-B14F-4D97-AF65-F5344CB8AC3E}">
        <p14:creationId xmlns:p14="http://schemas.microsoft.com/office/powerpoint/2010/main" val="22853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952" y="764703"/>
            <a:ext cx="8025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ходе реализации проекта </a:t>
            </a:r>
            <a:r>
              <a:rPr lang="ru-RU" sz="1600" b="1" dirty="0" smtClean="0">
                <a:solidFill>
                  <a:srgbClr val="002060"/>
                </a:solidFill>
              </a:rPr>
              <a:t>было выполнено: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467544" y="1581300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1171" y="1991093"/>
            <a:ext cx="477292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Приобретено спортивное оборудования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Заключены договоры.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Приобретена оргтехника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Центр тестирования предоставляет </a:t>
            </a:r>
            <a:r>
              <a:rPr lang="ru-RU" sz="2800" dirty="0" smtClean="0">
                <a:solidFill>
                  <a:srgbClr val="002060"/>
                </a:solidFill>
              </a:rPr>
              <a:t>судей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39" y="1995821"/>
            <a:ext cx="306896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1" y="16775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764704"/>
            <a:ext cx="46408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Екатеринбург, ул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Высоцкого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Транспорт: </a:t>
            </a: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Трамваи: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13, 15,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(остановка «Каменные палатки»)</a:t>
            </a: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Автобусы: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(остановка «Высоцкого»)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Маршрутное такси: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077,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082 (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остановка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«Высоцкого»)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ЦТ: 9.00-18.00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Прием заявок: 15.00-18.00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Перерыв: 13.00-14.00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Тел. ЦТ: +7(343) 347-04-48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почта: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gto_fok@mail.ru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сайт: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фоккировский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.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екатеринбург.рф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33">
            <a:off x="5122631" y="210048"/>
            <a:ext cx="3434926" cy="281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408">
            <a:off x="5114598" y="3088534"/>
            <a:ext cx="3628437" cy="2591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1650" y="47992"/>
            <a:ext cx="449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Место нахождения: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1798931"/>
            <a:ext cx="477292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Судьи прошли повышение квалификации в федеральном государственном бюджетном образовательном учреждении высшего образования «Уральский государственный педагогический университет» с 28 октября 2016 г. по 06 ноября 2016 г. по дополнительной программе «Подготовка спортивных судей главной судейской коллегии и судейских бригад физкультурных и спортивных мероприятий Всероссийского физкультурно-спортивного комплекса «Готов к труду и обороне» (ГТО)» в объеме 72 часа.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uem\Desktop\3д\судьи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8931"/>
            <a:ext cx="3099179" cy="30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2610"/>
            <a:ext cx="6895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36369" y="86089"/>
            <a:ext cx="390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ГТО, награждение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0" y="1078406"/>
            <a:ext cx="1176221" cy="1198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4" y="2490145"/>
            <a:ext cx="1237352" cy="1217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5" y="3920995"/>
            <a:ext cx="1243566" cy="12520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72130" y="1430082"/>
            <a:ext cx="6302423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качестве дополнительной мотивации  Высшие учебные заведения, по своему усмотрению, могут  добавлять поступающим до 10 баллов за наличие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золотого знака ГТО.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«Выгрузка» протоколов по итогам выполнения нормативов ГТО  в 1 квартале 2017 года, производится 1 апреля.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Присвоение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знаков производится до 30 дней Министерством спорта Свердловской области (бронзовый и/или серебряный),  и еще до 30 дней  в Министерстве спорта РФ на золотой знак.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2610"/>
            <a:ext cx="6895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01" y="1062090"/>
            <a:ext cx="5206333" cy="138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95288" y="2907851"/>
            <a:ext cx="8025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СПАСИБО ЗА ВНИМАНИЕ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4" name="Picture 3" descr="C:\Users\uem\Desktop\лого2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49" y="3972123"/>
            <a:ext cx="3025738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Реализация </a:t>
            </a:r>
            <a:r>
              <a:rPr lang="ru-RU" sz="1200" dirty="0">
                <a:solidFill>
                  <a:srgbClr val="002060"/>
                </a:solidFill>
              </a:rPr>
              <a:t>комплексного мероприятия </a:t>
            </a:r>
            <a:r>
              <a:rPr lang="ru-RU" sz="1200" dirty="0" smtClean="0">
                <a:solidFill>
                  <a:srgbClr val="002060"/>
                </a:solidFill>
              </a:rPr>
              <a:t>ЦТ «Кировский» 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«Нормы </a:t>
            </a:r>
            <a:r>
              <a:rPr lang="ru-RU" sz="1200" dirty="0" smtClean="0">
                <a:solidFill>
                  <a:srgbClr val="002060"/>
                </a:solidFill>
              </a:rPr>
              <a:t>ГТО»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544" y="1549241"/>
            <a:ext cx="817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3310" y="841567"/>
            <a:ext cx="44442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В соответствии с распоряжением Управления по развитию физической культуры, спорта и туризма  № 728/46/39 от 05.10.2016 </a:t>
            </a:r>
            <a:r>
              <a:rPr lang="ru-RU" dirty="0">
                <a:solidFill>
                  <a:srgbClr val="002060"/>
                </a:solidFill>
              </a:rPr>
              <a:t>«Физкультурно-оздоровительный комплекс «Кировский» наделен правом по оценке выполнения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нормативов </a:t>
            </a:r>
            <a:r>
              <a:rPr lang="ru-RU" dirty="0">
                <a:solidFill>
                  <a:srgbClr val="002060"/>
                </a:solidFill>
              </a:rPr>
              <a:t>испытаний (тестов)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Всероссийского физкультурно-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спортивного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комплекса </a:t>
            </a:r>
            <a:r>
              <a:rPr lang="ru-RU" dirty="0">
                <a:solidFill>
                  <a:srgbClr val="002060"/>
                </a:solidFill>
              </a:rPr>
              <a:t>«Готов к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труду </a:t>
            </a:r>
            <a:r>
              <a:rPr lang="ru-RU" dirty="0">
                <a:solidFill>
                  <a:srgbClr val="002060"/>
                </a:solidFill>
              </a:rPr>
              <a:t>и обороне»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ФОК «Кировский»</a:t>
            </a:r>
            <a:r>
              <a:rPr lang="ru-RU" dirty="0">
                <a:solidFill>
                  <a:srgbClr val="002060"/>
                </a:solidFill>
              </a:rPr>
              <a:t> включен в список  Центров тестирования на сайте </a:t>
            </a:r>
            <a:r>
              <a:rPr lang="en-US" u="sng" dirty="0">
                <a:solidFill>
                  <a:srgbClr val="002060"/>
                </a:solidFill>
                <a:hlinkClick r:id="rId5"/>
              </a:rPr>
              <a:t>www</a:t>
            </a:r>
            <a:r>
              <a:rPr lang="ru-RU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u="sng" dirty="0" err="1">
                <a:solidFill>
                  <a:srgbClr val="002060"/>
                </a:solidFill>
                <a:hlinkClick r:id="rId5"/>
              </a:rPr>
              <a:t>gto</a:t>
            </a:r>
            <a:r>
              <a:rPr lang="ru-RU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u="sng" dirty="0" err="1">
                <a:solidFill>
                  <a:srgbClr val="002060"/>
                </a:solidFill>
                <a:hlinkClick r:id="rId5"/>
              </a:rPr>
              <a:t>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921401"/>
              </p:ext>
            </p:extLst>
          </p:nvPr>
        </p:nvGraphicFramePr>
        <p:xfrm>
          <a:off x="5347699" y="741022"/>
          <a:ext cx="3403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6" imgW="7603200" imgH="10731240" progId="AcroExch.Document.11">
                  <p:embed/>
                </p:oleObj>
              </mc:Choice>
              <mc:Fallback>
                <p:oleObj name="Acrobat Document" r:id="rId6" imgW="7603200" imgH="10731240" progId="AcroExch.Document.11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699" y="741022"/>
                        <a:ext cx="340360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41650" y="47992"/>
            <a:ext cx="449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Распоряжение: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105" y="852176"/>
            <a:ext cx="6731326" cy="4800276"/>
          </a:xfrm>
        </p:spPr>
      </p:pic>
    </p:spTree>
    <p:extLst>
      <p:ext uri="{BB962C8B-B14F-4D97-AF65-F5344CB8AC3E}">
        <p14:creationId xmlns:p14="http://schemas.microsoft.com/office/powerpoint/2010/main" val="4523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881" y="692696"/>
            <a:ext cx="725332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Регистрация на сайте.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Для участия в выполнении испытаний комплекса ГТО учащийся проходит регистрацию на официальном Интернет - портале  «Готов к труду и обороне» по адресу  </a:t>
            </a:r>
            <a:r>
              <a:rPr lang="en-US" altLang="ru-RU" sz="1400" u="sng" dirty="0">
                <a:solidFill>
                  <a:srgbClr val="002060"/>
                </a:solidFill>
                <a:hlinkClick r:id="rId5"/>
              </a:rPr>
              <a:t>www</a:t>
            </a:r>
            <a:r>
              <a:rPr lang="ru-RU" altLang="ru-RU" sz="1400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altLang="ru-RU" sz="1400" u="sng" dirty="0" err="1">
                <a:solidFill>
                  <a:srgbClr val="002060"/>
                </a:solidFill>
                <a:hlinkClick r:id="rId5"/>
              </a:rPr>
              <a:t>gto</a:t>
            </a:r>
            <a:r>
              <a:rPr lang="ru-RU" altLang="ru-RU" sz="1400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altLang="ru-RU" sz="1400" u="sng" dirty="0" err="1">
                <a:solidFill>
                  <a:srgbClr val="002060"/>
                </a:solidFill>
                <a:hlinkClick r:id="rId5"/>
              </a:rPr>
              <a:t>ru</a:t>
            </a:r>
            <a:r>
              <a:rPr lang="ru-RU" altLang="ru-RU" sz="1400" dirty="0">
                <a:solidFill>
                  <a:srgbClr val="002060"/>
                </a:solidFill>
              </a:rPr>
              <a:t>  путем заполнения специальной анкетой формы с установленным перечнем персональных данных.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Загружается личная фотография в электронном виде в формате «</a:t>
            </a:r>
            <a:r>
              <a:rPr lang="ru-RU" altLang="ru-RU" sz="1400" dirty="0" err="1">
                <a:solidFill>
                  <a:srgbClr val="002060"/>
                </a:solidFill>
              </a:rPr>
              <a:t>jpeg</a:t>
            </a:r>
            <a:r>
              <a:rPr lang="ru-RU" altLang="ru-RU" sz="1400" dirty="0">
                <a:solidFill>
                  <a:srgbClr val="002060"/>
                </a:solidFill>
              </a:rPr>
              <a:t>» с соотношением сторон 3х4 на светлом фоне.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Отправка анкеты на проверку позволяет гражданину стать участником комплекса ГТО, о чем он получает соответствующее письменное уведомление на указанный им адрес электронной почты.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Участие в комплексе ГТО сопровождается присвоением испытуемому уникального УИН – номера, состоящего из 11 цифр.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rgbClr val="002060"/>
                </a:solidFill>
              </a:rPr>
              <a:t>Формирование </a:t>
            </a:r>
            <a:r>
              <a:rPr lang="ru-RU" altLang="ru-RU" sz="1400" dirty="0">
                <a:solidFill>
                  <a:srgbClr val="002060"/>
                </a:solidFill>
              </a:rPr>
              <a:t>индивидуальной заявки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Школа назначает ответственного за ГТО.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Ответственный за ГТО  на основе полученного от Центра тестирования образца распечатывает и выдает учащимся индивидуальные заявки для заполнения, в которых: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указать все необходимые персональные данные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выбрать виды испытаний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подписать согласие на обработку персональных данных у законных представителей 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После этого заявка передается представителю школы, который проверяет правильность ее заполнения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3" y="1052736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Формирование коллективной заявки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ответственный за ГТО на  основе собранных индивидуальных заявок учащихся  формирует коллективную заявку от школы (отдельно для юношей и девушек) 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организует  получение медицинских допусков учащимися у спортивного врача или терапевта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подписывает заявку сам и у директора школы, подпись которого заверяется печатью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 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4) Подача документов в Центр тестирования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Представитель школы: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 передает коллективную заявку  с прилагаемыми индивидуальными заявками (на каждого учащегося указанного в коллективной заявке) администратору 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согласовывает с администратором дату и время выполнения испытаний.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364088" y="928585"/>
            <a:ext cx="3247339" cy="4352499"/>
            <a:chOff x="268421" y="1429186"/>
            <a:chExt cx="2139143" cy="935659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68421" y="1429186"/>
              <a:ext cx="2139143" cy="935659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95826" y="1456591"/>
              <a:ext cx="2084333" cy="880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05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0" y="3495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pic>
        <p:nvPicPr>
          <p:cNvPr id="7" name="Picture 3" descr="C:\Users\пк\Desktop\Презентация\Заявка и согласие на обр перс дан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75" y="1330127"/>
            <a:ext cx="2885488" cy="408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пк\Desktop\Презентация\Заявка и согласие на обр перс дан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37" y="1338984"/>
            <a:ext cx="2904066" cy="41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Индивидуальная заявка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088" y="1151091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Коллективная заявка для юношей.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7278"/>
            <a:ext cx="4073728" cy="28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66" y="2130829"/>
            <a:ext cx="4068497" cy="28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46366" y="1151091"/>
            <a:ext cx="410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Коллективная заявка для девушек.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084" y="765221"/>
            <a:ext cx="8362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Планируется, что осуществлять допуск сможет школьный врач на основании ежегодных профилактических медицинских осмотров и определения группы здоровья обучающихся.</a:t>
            </a: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79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сопровождение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ГТО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389084" y="2268926"/>
            <a:ext cx="2447925" cy="2376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К испытаниям допускаются обучающиеся, отнесенные по состоянию здоровья к основной медицинской группе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3203581" y="2268927"/>
            <a:ext cx="2447925" cy="237648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Обучающиеся с подготовительной медицинской группой могут быть допущены только после дополнительного </a:t>
            </a:r>
            <a:r>
              <a:rPr lang="ru-RU" sz="1400" dirty="0" smtClean="0">
                <a:cs typeface="Times New Roman" pitchFamily="18" charset="0"/>
              </a:rPr>
              <a:t>осмотра </a:t>
            </a:r>
            <a:r>
              <a:rPr lang="ru-RU" sz="1400" dirty="0" smtClean="0"/>
              <a:t>терапевтом или спортивным врачом</a:t>
            </a:r>
            <a:endParaRPr lang="ru-RU" sz="1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6018078" y="2348880"/>
            <a:ext cx="2447925" cy="2393950"/>
          </a:xfrm>
          <a:prstGeom prst="ellipse">
            <a:avLst/>
          </a:prstGeom>
          <a:solidFill>
            <a:srgbClr val="FD61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Обучающиеся со специальной медицинской группой к выполнению нормативов Комплекса ГТО не допускаются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9083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</TotalTime>
  <Words>1177</Words>
  <Application>Microsoft Office PowerPoint</Application>
  <PresentationFormat>Экран (4:3)</PresentationFormat>
  <Paragraphs>179</Paragraphs>
  <Slides>22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Марина</cp:lastModifiedBy>
  <cp:revision>243</cp:revision>
  <cp:lastPrinted>2012-11-13T09:56:18Z</cp:lastPrinted>
  <dcterms:created xsi:type="dcterms:W3CDTF">2012-06-15T02:42:33Z</dcterms:created>
  <dcterms:modified xsi:type="dcterms:W3CDTF">2017-01-12T20:18:51Z</dcterms:modified>
</cp:coreProperties>
</file>